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media/audio3.bin" ContentType="audio/unknown"/>
  <Override PartName="/ppt/media/audio4.bin" ContentType="audio/unknown"/>
  <Override PartName="/ppt/media/audio5.bin" ContentType="audio/unknown"/>
  <Override PartName="/ppt/media/audio6.bin" ContentType="audio/unknown"/>
  <Override PartName="/ppt/media/audio7.bin" ContentType="audio/unknown"/>
  <Override PartName="/ppt/media/audio8.bin" ContentType="audio/unknown"/>
  <Override PartName="/ppt/media/audio9.bin" ContentType="audio/unknown"/>
  <Override PartName="/ppt/media/audio10.bin" ContentType="audio/unknown"/>
  <Override PartName="/ppt/media/audio11.bin" ContentType="audio/unknown"/>
  <Override PartName="/ppt/media/audio12.bin" ContentType="audio/unknown"/>
  <Override PartName="/ppt/media/audio13.bin" ContentType="audio/unknown"/>
  <Override PartName="/ppt/media/audio14.bin" ContentType="audio/unknown"/>
  <Override PartName="/ppt/media/audio15.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32642-822C-E747-9EDF-A95A0D1733FE}" type="datetimeFigureOut">
              <a:rPr lang="en-US" smtClean="0"/>
              <a:pPr/>
              <a:t>9/30/14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81833-4700-3F42-8D58-0A6AE21B8404}" type="slidenum">
              <a:rPr lang="en-US" smtClean="0"/>
              <a:pPr/>
              <a:t>‹#›</a:t>
            </a:fld>
            <a:endParaRPr lang="en-US" dirty="0"/>
          </a:p>
        </p:txBody>
      </p:sp>
    </p:spTree>
    <p:extLst>
      <p:ext uri="{BB962C8B-B14F-4D97-AF65-F5344CB8AC3E}">
        <p14:creationId xmlns:p14="http://schemas.microsoft.com/office/powerpoint/2010/main" val="3365788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F81833-4700-3F42-8D58-0A6AE21B840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445F6-E5FA-FD4A-B2BD-CECF936A621A}" type="datetimeFigureOut">
              <a:rPr lang="en-US" smtClean="0"/>
              <a:pPr/>
              <a:t>9/30/14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AD9C0-6A7C-854B-9E3E-461EBC7FE0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445F6-E5FA-FD4A-B2BD-CECF936A621A}" type="datetimeFigureOut">
              <a:rPr lang="en-US" smtClean="0"/>
              <a:pPr/>
              <a:t>9/30/14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AD9C0-6A7C-854B-9E3E-461EBC7FE06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9.bin"/><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5.bin"/><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7.bin"/><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8.bin"/><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Literary Terms</a:t>
            </a:r>
            <a:endParaRPr lang="en-US" dirty="0"/>
          </a:p>
        </p:txBody>
      </p:sp>
      <p:sp>
        <p:nvSpPr>
          <p:cNvPr id="3" name="Subtitle 2"/>
          <p:cNvSpPr>
            <a:spLocks noGrp="1"/>
          </p:cNvSpPr>
          <p:nvPr>
            <p:ph type="subTitle" idx="1"/>
          </p:nvPr>
        </p:nvSpPr>
        <p:spPr/>
        <p:txBody>
          <a:bodyPr/>
          <a:lstStyle/>
          <a:p>
            <a:r>
              <a:rPr lang="en-US" dirty="0" smtClean="0"/>
              <a:t>Trimester one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3">
                                            <p:txEl>
                                              <p:pRg st="0" end="0"/>
                                            </p:txEl>
                                          </p:spTgt>
                                        </p:tgtEl>
                                      </p:cBhvr>
                                    </p:animEffect>
                                    <p:anim calcmode="lin" valueType="num">
                                      <p:cBhvr>
                                        <p:cTn id="13"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p:tgtEl>
                                          <p:spTgt spid="3">
                                            <p:txEl>
                                              <p:pRg st="0" end="0"/>
                                            </p:txEl>
                                          </p:spTgt>
                                        </p:tgtEl>
                                        <p:attrNameLst>
                                          <p:attrName>ppt_y</p:attrName>
                                        </p:attrNameLst>
                                      </p:cBhvr>
                                      <p:tavLst>
                                        <p:tav tm="0">
                                          <p:val>
                                            <p:strVal val="ppt_y"/>
                                          </p:val>
                                        </p:tav>
                                        <p:tav tm="100000">
                                          <p:val>
                                            <p:strVal val="ppt_y+.1"/>
                                          </p:val>
                                        </p:tav>
                                      </p:tavLst>
                                    </p:anim>
                                    <p:set>
                                      <p:cBhvr>
                                        <p:cTn id="15" dur="1" fill="hold">
                                          <p:stCondLst>
                                            <p:cond delay="999"/>
                                          </p:stCondLst>
                                        </p:cTn>
                                        <p:tgtEl>
                                          <p:spTgt spid="3">
                                            <p:txEl>
                                              <p:pRg st="0" end="0"/>
                                            </p:txEl>
                                          </p:spTgt>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Drum Rol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a:t>
            </a:r>
            <a:endParaRPr lang="en-US" dirty="0"/>
          </a:p>
        </p:txBody>
      </p:sp>
      <p:sp>
        <p:nvSpPr>
          <p:cNvPr id="3" name="Content Placeholder 2"/>
          <p:cNvSpPr>
            <a:spLocks noGrp="1"/>
          </p:cNvSpPr>
          <p:nvPr>
            <p:ph idx="1"/>
          </p:nvPr>
        </p:nvSpPr>
        <p:spPr/>
        <p:txBody>
          <a:bodyPr>
            <a:normAutofit/>
          </a:bodyPr>
          <a:lstStyle/>
          <a:p>
            <a:r>
              <a:rPr lang="en-US" dirty="0" smtClean="0"/>
              <a:t>The method an author uses to </a:t>
            </a:r>
            <a:r>
              <a:rPr lang="en-US" b="1" dirty="0" smtClean="0">
                <a:solidFill>
                  <a:srgbClr val="FF0000"/>
                </a:solidFill>
              </a:rPr>
              <a:t>reveal</a:t>
            </a:r>
            <a:r>
              <a:rPr lang="en-US" dirty="0" smtClean="0"/>
              <a:t> his characters and their personalities.</a:t>
            </a:r>
          </a:p>
          <a:p>
            <a:pPr>
              <a:buNone/>
            </a:pPr>
            <a:r>
              <a:rPr lang="en-US" dirty="0" smtClean="0"/>
              <a:t>1.  An author may </a:t>
            </a:r>
            <a:r>
              <a:rPr lang="en-US" b="1" u="sng" dirty="0" smtClean="0"/>
              <a:t>describe</a:t>
            </a:r>
            <a:r>
              <a:rPr lang="en-US" dirty="0" smtClean="0"/>
              <a:t> the character’s physical traits and personality.</a:t>
            </a:r>
          </a:p>
          <a:p>
            <a:pPr>
              <a:buNone/>
            </a:pPr>
            <a:r>
              <a:rPr lang="en-US" dirty="0" smtClean="0"/>
              <a:t>(ex.  Karen was small for her age and inclined to plumpness.  Her blue eyes viewed the people and events around her with a mixture of curiosity and amusement.</a:t>
            </a:r>
          </a:p>
          <a:p>
            <a:pPr>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(continued)</a:t>
            </a:r>
            <a:endParaRPr lang="en-US" dirty="0"/>
          </a:p>
        </p:txBody>
      </p:sp>
      <p:sp>
        <p:nvSpPr>
          <p:cNvPr id="3" name="Content Placeholder 2"/>
          <p:cNvSpPr>
            <a:spLocks noGrp="1"/>
          </p:cNvSpPr>
          <p:nvPr>
            <p:ph idx="1"/>
          </p:nvPr>
        </p:nvSpPr>
        <p:spPr/>
        <p:txBody>
          <a:bodyPr/>
          <a:lstStyle/>
          <a:p>
            <a:pPr>
              <a:buNone/>
            </a:pPr>
            <a:r>
              <a:rPr lang="en-US" dirty="0" smtClean="0"/>
              <a:t>2.  An author may </a:t>
            </a:r>
            <a:r>
              <a:rPr lang="en-US" b="1" u="sng" dirty="0" smtClean="0"/>
              <a:t>report the character’s speech and behavior</a:t>
            </a:r>
            <a:r>
              <a:rPr lang="en-US" dirty="0" smtClean="0"/>
              <a:t>.</a:t>
            </a:r>
          </a:p>
          <a:p>
            <a:pPr>
              <a:buNone/>
            </a:pPr>
            <a:r>
              <a:rPr lang="en-US" dirty="0" smtClean="0"/>
              <a:t>(ex. “But why can’t I go?” Karen wailed.  Karen wheeled around and stormed out of the house, slamming the door behind her.)</a:t>
            </a:r>
          </a:p>
          <a:p>
            <a:pPr marL="514350" indent="-514350">
              <a:buAutoNum type="arabicPeriod" startAt="3"/>
            </a:pPr>
            <a:r>
              <a:rPr lang="en-US" dirty="0" smtClean="0"/>
              <a:t>An author may give </a:t>
            </a:r>
            <a:r>
              <a:rPr lang="en-US" b="1" u="sng" dirty="0" smtClean="0"/>
              <a:t>opinions and reactions of other characters </a:t>
            </a:r>
            <a:r>
              <a:rPr lang="en-US" dirty="0" smtClean="0"/>
              <a:t>toward this individual.</a:t>
            </a:r>
          </a:p>
          <a:p>
            <a:pPr marL="514350" indent="-514350">
              <a:buNone/>
            </a:pPr>
            <a:r>
              <a:rPr lang="en-US" dirty="0" smtClean="0"/>
              <a:t>(ex. “I’ve known Karen for a long time, ever since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t>f</a:t>
            </a:r>
            <a:r>
              <a:rPr lang="en-US" dirty="0" smtClean="0"/>
              <a:t>irst grade.  We’ve been best fiends since last year.  I like her because she’s always so happy and sure of herself.”)</a:t>
            </a:r>
          </a:p>
          <a:p>
            <a:pPr marL="514350" indent="-514350">
              <a:buAutoNum type="arabicPeriod" startAt="4"/>
            </a:pPr>
            <a:r>
              <a:rPr lang="en-US" dirty="0" smtClean="0"/>
              <a:t>An author may </a:t>
            </a:r>
            <a:r>
              <a:rPr lang="en-US" b="1" u="sng" dirty="0" smtClean="0"/>
              <a:t>reveal the character’s thoughts and feelings</a:t>
            </a:r>
            <a:r>
              <a:rPr lang="en-US" dirty="0" smtClean="0"/>
              <a:t>.</a:t>
            </a:r>
          </a:p>
          <a:p>
            <a:pPr marL="514350" indent="-514350">
              <a:buNone/>
            </a:pPr>
            <a:r>
              <a:rPr lang="en-US" dirty="0" smtClean="0"/>
              <a:t>(ex. The sunlight trickled between the slats of the bamboo blinds.  Karen thought that she really ought to get up.  Sally was coming over at eleven.  Maybe she should make some sandwiches so they could eat in the backyard.)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Satire</a:t>
            </a:r>
            <a:endParaRPr lang="en-US" dirty="0"/>
          </a:p>
        </p:txBody>
      </p:sp>
      <p:sp>
        <p:nvSpPr>
          <p:cNvPr id="3" name="Content Placeholder 2"/>
          <p:cNvSpPr>
            <a:spLocks noGrp="1"/>
          </p:cNvSpPr>
          <p:nvPr>
            <p:ph idx="1"/>
          </p:nvPr>
        </p:nvSpPr>
        <p:spPr/>
        <p:txBody>
          <a:bodyPr/>
          <a:lstStyle/>
          <a:p>
            <a:r>
              <a:rPr lang="en-US" dirty="0" smtClean="0"/>
              <a:t>The author pokes </a:t>
            </a:r>
            <a:r>
              <a:rPr lang="en-US" b="1" dirty="0" smtClean="0">
                <a:solidFill>
                  <a:srgbClr val="FF0000"/>
                </a:solidFill>
              </a:rPr>
              <a:t>fun </a:t>
            </a:r>
            <a:r>
              <a:rPr lang="en-US" dirty="0" smtClean="0"/>
              <a:t>at people and society in order to produce some </a:t>
            </a:r>
            <a:r>
              <a:rPr lang="en-US" b="1" u="sng" dirty="0" smtClean="0"/>
              <a:t>change in attitude </a:t>
            </a:r>
            <a:r>
              <a:rPr lang="en-US" dirty="0" smtClean="0"/>
              <a:t>or </a:t>
            </a:r>
            <a:r>
              <a:rPr lang="en-US" b="1" u="sng" dirty="0" smtClean="0"/>
              <a:t>action</a:t>
            </a:r>
            <a:r>
              <a:rPr lang="en-US" dirty="0" smtClean="0"/>
              <a:t>.</a:t>
            </a:r>
            <a:endParaRPr lang="en-US" dirty="0"/>
          </a:p>
        </p:txBody>
      </p:sp>
      <p:pic>
        <p:nvPicPr>
          <p:cNvPr id="4" name="Picture 3"/>
          <p:cNvPicPr>
            <a:picLocks noChangeAspect="1"/>
          </p:cNvPicPr>
          <p:nvPr/>
        </p:nvPicPr>
        <p:blipFill>
          <a:blip r:embed="rId3"/>
          <a:stretch>
            <a:fillRect/>
          </a:stretch>
        </p:blipFill>
        <p:spPr>
          <a:xfrm>
            <a:off x="3587750" y="3562544"/>
            <a:ext cx="1968500" cy="15113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ongo"/>
                                        </p:tgtEl>
                                      </p:cMediaNode>
                                    </p:audio>
                                  </p:sub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 (POV)</a:t>
            </a:r>
            <a:endParaRPr lang="en-US" dirty="0"/>
          </a:p>
        </p:txBody>
      </p:sp>
      <p:sp>
        <p:nvSpPr>
          <p:cNvPr id="3" name="Content Placeholder 2"/>
          <p:cNvSpPr>
            <a:spLocks noGrp="1"/>
          </p:cNvSpPr>
          <p:nvPr>
            <p:ph idx="1"/>
          </p:nvPr>
        </p:nvSpPr>
        <p:spPr/>
        <p:txBody>
          <a:bodyPr/>
          <a:lstStyle/>
          <a:p>
            <a:r>
              <a:rPr lang="en-US" dirty="0" smtClean="0"/>
              <a:t>Relationship between the </a:t>
            </a:r>
            <a:r>
              <a:rPr lang="en-US" b="1" dirty="0" smtClean="0">
                <a:solidFill>
                  <a:srgbClr val="FF0000"/>
                </a:solidFill>
              </a:rPr>
              <a:t>narrator</a:t>
            </a:r>
            <a:r>
              <a:rPr lang="en-US" dirty="0" smtClean="0"/>
              <a:t> (person telling the story) and the story he/she tells.</a:t>
            </a:r>
          </a:p>
          <a:p>
            <a:pPr>
              <a:buNone/>
            </a:pPr>
            <a:r>
              <a:rPr lang="en-US" dirty="0" smtClean="0"/>
              <a:t> The author’s choice of narrator determines the amount of information a reader will be given.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Person Point of View</a:t>
            </a:r>
            <a:endParaRPr lang="en-US" dirty="0"/>
          </a:p>
        </p:txBody>
      </p:sp>
      <p:sp>
        <p:nvSpPr>
          <p:cNvPr id="3" name="Content Placeholder 2"/>
          <p:cNvSpPr>
            <a:spLocks noGrp="1"/>
          </p:cNvSpPr>
          <p:nvPr>
            <p:ph idx="1"/>
          </p:nvPr>
        </p:nvSpPr>
        <p:spPr/>
        <p:txBody>
          <a:bodyPr/>
          <a:lstStyle/>
          <a:p>
            <a:r>
              <a:rPr lang="en-US" dirty="0" smtClean="0"/>
              <a:t>The narrator (I) </a:t>
            </a:r>
            <a:r>
              <a:rPr lang="en-US" b="1" u="sng" dirty="0" smtClean="0"/>
              <a:t>is a character in the story </a:t>
            </a:r>
            <a:r>
              <a:rPr lang="en-US" dirty="0" smtClean="0"/>
              <a:t>who can reveal only personal thoughts and feelings and what he/she sees and is told by the other characters.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Person Point of View</a:t>
            </a:r>
            <a:endParaRPr lang="en-US" dirty="0"/>
          </a:p>
        </p:txBody>
      </p:sp>
      <p:sp>
        <p:nvSpPr>
          <p:cNvPr id="3" name="Content Placeholder 2"/>
          <p:cNvSpPr>
            <a:spLocks noGrp="1"/>
          </p:cNvSpPr>
          <p:nvPr>
            <p:ph idx="1"/>
          </p:nvPr>
        </p:nvSpPr>
        <p:spPr/>
        <p:txBody>
          <a:bodyPr/>
          <a:lstStyle/>
          <a:p>
            <a:r>
              <a:rPr lang="en-US" dirty="0" smtClean="0"/>
              <a:t>Third person </a:t>
            </a:r>
            <a:r>
              <a:rPr lang="en-US" b="1" dirty="0" smtClean="0">
                <a:solidFill>
                  <a:srgbClr val="FF0000"/>
                </a:solidFill>
              </a:rPr>
              <a:t>limited</a:t>
            </a:r>
            <a:r>
              <a:rPr lang="en-US" dirty="0" smtClean="0"/>
              <a:t>:  The narrator is an </a:t>
            </a:r>
            <a:r>
              <a:rPr lang="en-US" b="1" u="sng" dirty="0" smtClean="0"/>
              <a:t>outsider </a:t>
            </a:r>
            <a:r>
              <a:rPr lang="en-US" dirty="0" smtClean="0"/>
              <a:t>who only reports what he/she sees or sees into the mind of </a:t>
            </a:r>
            <a:r>
              <a:rPr lang="en-US" b="1" u="sng" dirty="0" smtClean="0"/>
              <a:t>one</a:t>
            </a:r>
            <a:r>
              <a:rPr lang="en-US" dirty="0" smtClean="0"/>
              <a:t> of the characters.</a:t>
            </a:r>
          </a:p>
          <a:p>
            <a:r>
              <a:rPr lang="en-US" dirty="0" smtClean="0"/>
              <a:t>Third person </a:t>
            </a:r>
            <a:r>
              <a:rPr lang="en-US" b="1" dirty="0" smtClean="0">
                <a:solidFill>
                  <a:srgbClr val="FF0000"/>
                </a:solidFill>
              </a:rPr>
              <a:t>omniscient</a:t>
            </a:r>
            <a:r>
              <a:rPr lang="en-US" dirty="0" smtClean="0"/>
              <a:t>:  The narrator is an all-knowing outsider who can enter the minds of </a:t>
            </a:r>
            <a:r>
              <a:rPr lang="en-US" b="1" u="sng" dirty="0" smtClean="0"/>
              <a:t>more than one of the characters</a:t>
            </a:r>
            <a:r>
              <a:rPr lang="en-US" dirty="0" smtClean="0"/>
              <a: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idx="1"/>
          </p:nvPr>
        </p:nvSpPr>
        <p:spPr/>
        <p:txBody>
          <a:bodyPr/>
          <a:lstStyle/>
          <a:p>
            <a:r>
              <a:rPr lang="en-US" dirty="0" smtClean="0"/>
              <a:t>The idea about </a:t>
            </a:r>
            <a:r>
              <a:rPr lang="en-US" b="1" dirty="0" smtClean="0">
                <a:solidFill>
                  <a:srgbClr val="FF0000"/>
                </a:solidFill>
              </a:rPr>
              <a:t>life</a:t>
            </a:r>
            <a:r>
              <a:rPr lang="en-US" dirty="0" smtClean="0"/>
              <a:t> revealed in a work of literature.  It is </a:t>
            </a:r>
            <a:r>
              <a:rPr lang="en-US" b="1" u="sng" dirty="0" smtClean="0"/>
              <a:t>not</a:t>
            </a:r>
            <a:r>
              <a:rPr lang="en-US" dirty="0" smtClean="0"/>
              <a:t> the same as the subject.</a:t>
            </a:r>
          </a:p>
          <a:p>
            <a:pPr>
              <a:buNone/>
            </a:pPr>
            <a:r>
              <a:rPr lang="en-US" dirty="0" smtClean="0"/>
              <a:t>(ex. The subject of a story can usually be expressed in a word or two—love, childhood, death.  A story’s theme might be:  It is important to spend time with the people you love.)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16" fill="hold" grpId="0" nodeType="clickEffect">
                                  <p:stCondLst>
                                    <p:cond delay="0"/>
                                  </p:stCondLst>
                                  <p:childTnLst>
                                    <p:animEffect transition="out" filter="plus(in)">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xit" presetSubtype="16" fill="hold" grpId="0" nodeType="clickEffect">
                                  <p:stCondLst>
                                    <p:cond delay="0"/>
                                  </p:stCondLst>
                                  <p:childTnLst>
                                    <p:animEffect transition="out" filter="plus(in)">
                                      <p:cBhvr>
                                        <p:cTn id="16" dur="2000"/>
                                        <p:tgtEl>
                                          <p:spTgt spid="3">
                                            <p:txEl>
                                              <p:pRg st="1" end="1"/>
                                            </p:txEl>
                                          </p:spTgt>
                                        </p:tgtEl>
                                      </p:cBhvr>
                                    </p:animEffect>
                                    <p:set>
                                      <p:cBhvr>
                                        <p:cTn id="1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a:t>
            </a:r>
            <a:endParaRPr lang="en-US" dirty="0"/>
          </a:p>
        </p:txBody>
      </p:sp>
      <p:sp>
        <p:nvSpPr>
          <p:cNvPr id="3" name="Content Placeholder 2"/>
          <p:cNvSpPr>
            <a:spLocks noGrp="1"/>
          </p:cNvSpPr>
          <p:nvPr>
            <p:ph idx="1"/>
          </p:nvPr>
        </p:nvSpPr>
        <p:spPr/>
        <p:txBody>
          <a:bodyPr/>
          <a:lstStyle/>
          <a:p>
            <a:r>
              <a:rPr lang="en-US" dirty="0" smtClean="0"/>
              <a:t>The feeling a piece of literature arouses in the </a:t>
            </a:r>
            <a:r>
              <a:rPr lang="en-US" b="1" dirty="0" smtClean="0">
                <a:solidFill>
                  <a:srgbClr val="FF0000"/>
                </a:solidFill>
              </a:rPr>
              <a:t>reader</a:t>
            </a:r>
            <a:r>
              <a:rPr lang="en-US" dirty="0" smtClean="0"/>
              <a:t>—happy, sad, etc.</a:t>
            </a:r>
            <a:endParaRPr lang="en-US" dirty="0"/>
          </a:p>
        </p:txBody>
      </p:sp>
      <p:pic>
        <p:nvPicPr>
          <p:cNvPr id="4" name="Picture 3"/>
          <p:cNvPicPr>
            <a:picLocks noChangeAspect="1"/>
          </p:cNvPicPr>
          <p:nvPr/>
        </p:nvPicPr>
        <p:blipFill>
          <a:blip r:embed="rId2"/>
          <a:stretch>
            <a:fillRect/>
          </a:stretch>
        </p:blipFill>
        <p:spPr>
          <a:xfrm>
            <a:off x="4040188" y="3428206"/>
            <a:ext cx="1062037" cy="184592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solidFill>
                  <a:srgbClr val="FF0000"/>
                </a:solidFill>
              </a:rPr>
              <a:t>author’s</a:t>
            </a:r>
            <a:r>
              <a:rPr lang="en-US" dirty="0" smtClean="0"/>
              <a:t> attitude toward a subject (may be stated or implied).</a:t>
            </a:r>
          </a:p>
          <a:p>
            <a:pPr>
              <a:buNone/>
            </a:pPr>
            <a:r>
              <a:rPr lang="en-US" dirty="0" smtClean="0"/>
              <a:t>(ex. Humorous, sympathetic, ironic, joyful, mocking, critical)</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sh Register"/>
                                        </p:tgtEl>
                                      </p:cMediaNode>
                                    </p:audio>
                                  </p:sub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t>
            </a:r>
            <a:endParaRPr lang="en-US" dirty="0"/>
          </a:p>
        </p:txBody>
      </p:sp>
      <p:sp>
        <p:nvSpPr>
          <p:cNvPr id="3" name="Content Placeholder 2"/>
          <p:cNvSpPr>
            <a:spLocks noGrp="1"/>
          </p:cNvSpPr>
          <p:nvPr>
            <p:ph idx="1"/>
          </p:nvPr>
        </p:nvSpPr>
        <p:spPr/>
        <p:txBody>
          <a:bodyPr/>
          <a:lstStyle/>
          <a:p>
            <a:r>
              <a:rPr lang="en-US" dirty="0" smtClean="0"/>
              <a:t>Something that is </a:t>
            </a:r>
            <a:r>
              <a:rPr lang="en-US" b="1" dirty="0" smtClean="0">
                <a:solidFill>
                  <a:srgbClr val="FF0000"/>
                </a:solidFill>
              </a:rPr>
              <a:t>made up (not true) </a:t>
            </a:r>
            <a:r>
              <a:rPr lang="en-US" dirty="0" smtClean="0"/>
              <a:t>(not based on fact).</a:t>
            </a:r>
            <a:endParaRPr lang="en-US" dirty="0"/>
          </a:p>
        </p:txBody>
      </p:sp>
      <p:pic>
        <p:nvPicPr>
          <p:cNvPr id="4" name="Picture 3"/>
          <p:cNvPicPr>
            <a:picLocks noChangeAspect="1"/>
          </p:cNvPicPr>
          <p:nvPr/>
        </p:nvPicPr>
        <p:blipFill>
          <a:blip r:embed="rId3"/>
          <a:stretch>
            <a:fillRect/>
          </a:stretch>
        </p:blipFill>
        <p:spPr>
          <a:xfrm>
            <a:off x="2891132" y="3038329"/>
            <a:ext cx="3119120" cy="194945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idx="1"/>
          </p:nvPr>
        </p:nvSpPr>
        <p:spPr/>
        <p:txBody>
          <a:bodyPr>
            <a:normAutofit lnSpcReduction="10000"/>
          </a:bodyPr>
          <a:lstStyle/>
          <a:p>
            <a:r>
              <a:rPr lang="en-US" dirty="0" smtClean="0"/>
              <a:t>A contrast between </a:t>
            </a:r>
            <a:r>
              <a:rPr lang="en-US" b="1" dirty="0" smtClean="0">
                <a:solidFill>
                  <a:srgbClr val="FF0000"/>
                </a:solidFill>
              </a:rPr>
              <a:t>expectation</a:t>
            </a:r>
            <a:r>
              <a:rPr lang="en-US" dirty="0" smtClean="0"/>
              <a:t> and </a:t>
            </a:r>
            <a:r>
              <a:rPr lang="en-US" b="1" dirty="0" smtClean="0">
                <a:solidFill>
                  <a:srgbClr val="FF0000"/>
                </a:solidFill>
              </a:rPr>
              <a:t>reality</a:t>
            </a:r>
          </a:p>
          <a:p>
            <a:r>
              <a:rPr lang="en-US" b="1" dirty="0" smtClean="0"/>
              <a:t>Verbal Irony</a:t>
            </a:r>
            <a:r>
              <a:rPr lang="en-US" dirty="0" smtClean="0"/>
              <a:t>:  a contrast between what is </a:t>
            </a:r>
            <a:r>
              <a:rPr lang="en-US" b="1" u="sng" dirty="0" smtClean="0"/>
              <a:t>said</a:t>
            </a:r>
            <a:r>
              <a:rPr lang="en-US" dirty="0" smtClean="0"/>
              <a:t> or </a:t>
            </a:r>
            <a:r>
              <a:rPr lang="en-US" b="1" u="sng" dirty="0" smtClean="0"/>
              <a:t>written</a:t>
            </a:r>
            <a:r>
              <a:rPr lang="en-US" dirty="0" smtClean="0"/>
              <a:t> and what is meant (ex. If you were to call someone who failed a math test Einstein, you would be using verbal irony.)</a:t>
            </a:r>
          </a:p>
          <a:p>
            <a:r>
              <a:rPr lang="en-US" b="1" dirty="0" smtClean="0"/>
              <a:t>Situational Irony</a:t>
            </a:r>
            <a:r>
              <a:rPr lang="en-US" dirty="0" smtClean="0"/>
              <a:t>:  when what </a:t>
            </a:r>
            <a:r>
              <a:rPr lang="en-US" b="1" u="sng" dirty="0" smtClean="0"/>
              <a:t>happens</a:t>
            </a:r>
            <a:r>
              <a:rPr lang="en-US" dirty="0" smtClean="0"/>
              <a:t> is very different from what is expected to happen</a:t>
            </a:r>
          </a:p>
          <a:p>
            <a:r>
              <a:rPr lang="en-US" b="1" dirty="0" smtClean="0"/>
              <a:t>Dramatic Irony</a:t>
            </a:r>
            <a:r>
              <a:rPr lang="en-US" dirty="0" smtClean="0"/>
              <a:t>:  when the audience or reader knows something a </a:t>
            </a:r>
            <a:r>
              <a:rPr lang="en-US" b="1" u="sng" dirty="0" smtClean="0"/>
              <a:t>character does not know</a:t>
            </a:r>
            <a:endParaRPr lang="en-US" b="1"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Shave and a Haircut"/>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2" name="Shave and a Haircut"/>
                                        </p:tgtEl>
                                      </p:cMediaNode>
                                    </p:audio>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2" name="Shave and a Haircut"/>
                                        </p:tgtEl>
                                      </p:cMediaNode>
                                    </p:audio>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2" name="Shave and a Haircut"/>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idx="1"/>
          </p:nvPr>
        </p:nvSpPr>
        <p:spPr/>
        <p:txBody>
          <a:bodyPr/>
          <a:lstStyle/>
          <a:p>
            <a:r>
              <a:rPr lang="en-US" dirty="0" smtClean="0"/>
              <a:t>Details that appeal to the </a:t>
            </a:r>
            <a:r>
              <a:rPr lang="en-US" b="1" u="sng" dirty="0" smtClean="0"/>
              <a:t>senses </a:t>
            </a:r>
            <a:r>
              <a:rPr lang="en-US" dirty="0" smtClean="0"/>
              <a:t>(word pictures) – smell, sight, hearing, touch, taste </a:t>
            </a:r>
          </a:p>
          <a:p>
            <a:pPr>
              <a:buNone/>
            </a:pPr>
            <a:r>
              <a:rPr lang="en-US" dirty="0" smtClean="0"/>
              <a:t>(ex. The hot July sun beat relentlessly down casting an orange glare over the farm buildings.  </a:t>
            </a:r>
            <a:r>
              <a:rPr lang="en-US" smtClean="0"/>
              <a:t>Our sun-baked </a:t>
            </a:r>
            <a:r>
              <a:rPr lang="en-US" dirty="0" smtClean="0"/>
              <a:t>backs ached for relief.  Our parched throats longed for something cool.)</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a:t>
            </a:r>
            <a:endParaRPr lang="en-US" dirty="0"/>
          </a:p>
        </p:txBody>
      </p:sp>
      <p:sp>
        <p:nvSpPr>
          <p:cNvPr id="3" name="Content Placeholder 2"/>
          <p:cNvSpPr>
            <a:spLocks noGrp="1"/>
          </p:cNvSpPr>
          <p:nvPr>
            <p:ph idx="1"/>
          </p:nvPr>
        </p:nvSpPr>
        <p:spPr/>
        <p:txBody>
          <a:bodyPr/>
          <a:lstStyle/>
          <a:p>
            <a:r>
              <a:rPr lang="en-US" dirty="0" smtClean="0"/>
              <a:t>Returning to an </a:t>
            </a:r>
            <a:r>
              <a:rPr lang="en-US" b="1" dirty="0" smtClean="0">
                <a:solidFill>
                  <a:srgbClr val="FF0000"/>
                </a:solidFill>
              </a:rPr>
              <a:t>earlier</a:t>
            </a:r>
            <a:r>
              <a:rPr lang="en-US" dirty="0" smtClean="0"/>
              <a:t> event or time</a:t>
            </a:r>
          </a:p>
          <a:p>
            <a:pPr>
              <a:buNone/>
            </a:pPr>
            <a:r>
              <a:rPr lang="en-US" dirty="0" smtClean="0"/>
              <a:t>*Flashbacks give background information the audience needs in order to understand the present action.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lstStyle/>
          <a:p>
            <a:r>
              <a:rPr lang="en-US" dirty="0" smtClean="0"/>
              <a:t>A person, place, or event which has a </a:t>
            </a:r>
            <a:r>
              <a:rPr lang="en-US" b="1" dirty="0" smtClean="0">
                <a:solidFill>
                  <a:srgbClr val="FF0000"/>
                </a:solidFill>
              </a:rPr>
              <a:t>meaning</a:t>
            </a:r>
            <a:r>
              <a:rPr lang="en-US" dirty="0" smtClean="0"/>
              <a:t> in itself but suggests other meanings as well.</a:t>
            </a:r>
          </a:p>
          <a:p>
            <a:pPr>
              <a:buNone/>
            </a:pPr>
            <a:r>
              <a:rPr lang="en-US" dirty="0" smtClean="0"/>
              <a:t>(ex. The bald eagle is a symbol of the United States.)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a:t>
            </a:r>
            <a:endParaRPr lang="en-US" dirty="0"/>
          </a:p>
        </p:txBody>
      </p:sp>
      <p:sp>
        <p:nvSpPr>
          <p:cNvPr id="3" name="Content Placeholder 2"/>
          <p:cNvSpPr>
            <a:spLocks noGrp="1"/>
          </p:cNvSpPr>
          <p:nvPr>
            <p:ph idx="1"/>
          </p:nvPr>
        </p:nvSpPr>
        <p:spPr/>
        <p:txBody>
          <a:bodyPr/>
          <a:lstStyle/>
          <a:p>
            <a:r>
              <a:rPr lang="en-US" dirty="0" smtClean="0"/>
              <a:t>What </a:t>
            </a:r>
            <a:r>
              <a:rPr lang="en-US" b="1" dirty="0" smtClean="0">
                <a:solidFill>
                  <a:srgbClr val="FF0000"/>
                </a:solidFill>
              </a:rPr>
              <a:t>happens</a:t>
            </a:r>
            <a:r>
              <a:rPr lang="en-US" dirty="0" smtClean="0"/>
              <a:t> in a story.  A plot has four parts:</a:t>
            </a:r>
          </a:p>
          <a:p>
            <a:pPr>
              <a:buNone/>
            </a:pPr>
            <a:r>
              <a:rPr lang="en-US" dirty="0" smtClean="0"/>
              <a:t>1.  The Basic Situation/Exposition:  Who are the characters and what do they want?  This is where we usually find out the </a:t>
            </a:r>
            <a:r>
              <a:rPr lang="en-US" b="1" dirty="0" smtClean="0">
                <a:solidFill>
                  <a:srgbClr val="FF0000"/>
                </a:solidFill>
              </a:rPr>
              <a:t>conflict </a:t>
            </a:r>
            <a:r>
              <a:rPr lang="en-US" dirty="0" smtClean="0"/>
              <a:t>in a story.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
                                        </p:tgtEl>
                                      </p:cMediaNode>
                                    </p:audio>
                                  </p:sub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p:txBody>
          <a:bodyPr/>
          <a:lstStyle/>
          <a:p>
            <a:r>
              <a:rPr lang="en-US" dirty="0" smtClean="0"/>
              <a:t>The colliding or clashing of thoughts, feelings, actions, or persons.  The </a:t>
            </a:r>
            <a:r>
              <a:rPr lang="en-US" b="1" u="sng" dirty="0" smtClean="0"/>
              <a:t>complications</a:t>
            </a:r>
            <a:r>
              <a:rPr lang="en-US" dirty="0" smtClean="0"/>
              <a:t> or </a:t>
            </a:r>
            <a:r>
              <a:rPr lang="en-US" b="1" u="sng" dirty="0" smtClean="0"/>
              <a:t>problems</a:t>
            </a:r>
            <a:r>
              <a:rPr lang="en-US" dirty="0" smtClean="0"/>
              <a:t> in the story. There are two types of conflict:  </a:t>
            </a:r>
          </a:p>
          <a:p>
            <a:pPr>
              <a:buNone/>
            </a:pPr>
            <a:r>
              <a:rPr lang="en-US" dirty="0" smtClean="0"/>
              <a:t>*</a:t>
            </a:r>
            <a:r>
              <a:rPr lang="en-US" b="1" dirty="0" smtClean="0"/>
              <a:t>External</a:t>
            </a:r>
            <a:r>
              <a:rPr lang="en-US" dirty="0" smtClean="0"/>
              <a:t> – a character struggles with an </a:t>
            </a:r>
            <a:r>
              <a:rPr lang="en-US" b="1" dirty="0" smtClean="0"/>
              <a:t>outside</a:t>
            </a:r>
            <a:r>
              <a:rPr lang="en-US" dirty="0" smtClean="0"/>
              <a:t> force</a:t>
            </a:r>
          </a:p>
          <a:p>
            <a:pPr>
              <a:buNone/>
            </a:pPr>
            <a:r>
              <a:rPr lang="en-US" dirty="0" smtClean="0"/>
              <a:t>*</a:t>
            </a:r>
            <a:r>
              <a:rPr lang="en-US" b="1" dirty="0" smtClean="0"/>
              <a:t>Internal</a:t>
            </a:r>
            <a:r>
              <a:rPr lang="en-US" dirty="0" smtClean="0"/>
              <a:t> – the struggle is </a:t>
            </a:r>
            <a:r>
              <a:rPr lang="en-US" b="1" dirty="0" smtClean="0"/>
              <a:t>within</a:t>
            </a:r>
            <a:r>
              <a:rPr lang="en-US" dirty="0" smtClean="0"/>
              <a:t> the character</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8"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Conflict</a:t>
            </a:r>
            <a:endParaRPr lang="en-US" dirty="0"/>
          </a:p>
        </p:txBody>
      </p:sp>
      <p:sp>
        <p:nvSpPr>
          <p:cNvPr id="3" name="Content Placeholder 2"/>
          <p:cNvSpPr>
            <a:spLocks noGrp="1"/>
          </p:cNvSpPr>
          <p:nvPr>
            <p:ph idx="1"/>
          </p:nvPr>
        </p:nvSpPr>
        <p:spPr/>
        <p:txBody>
          <a:bodyPr/>
          <a:lstStyle/>
          <a:p>
            <a:r>
              <a:rPr lang="en-US" dirty="0" smtClean="0"/>
              <a:t>Man vs</a:t>
            </a:r>
            <a:r>
              <a:rPr lang="en-US" b="1" dirty="0" smtClean="0"/>
              <a:t>.</a:t>
            </a:r>
            <a:r>
              <a:rPr lang="en-US" b="1" dirty="0" smtClean="0">
                <a:solidFill>
                  <a:srgbClr val="FF0000"/>
                </a:solidFill>
              </a:rPr>
              <a:t> man</a:t>
            </a:r>
          </a:p>
          <a:p>
            <a:r>
              <a:rPr lang="en-US" dirty="0" smtClean="0"/>
              <a:t>Man vs. </a:t>
            </a:r>
            <a:r>
              <a:rPr lang="en-US" b="1" dirty="0" smtClean="0">
                <a:solidFill>
                  <a:srgbClr val="FF0000"/>
                </a:solidFill>
              </a:rPr>
              <a:t>society</a:t>
            </a:r>
            <a:r>
              <a:rPr lang="en-US" dirty="0" smtClean="0"/>
              <a:t> (ex. school, law, accepted ways of doing things)</a:t>
            </a:r>
          </a:p>
          <a:p>
            <a:r>
              <a:rPr lang="en-US" dirty="0" smtClean="0"/>
              <a:t>Man vs</a:t>
            </a:r>
            <a:r>
              <a:rPr lang="en-US" sz="3600" b="1" dirty="0" smtClean="0">
                <a:solidFill>
                  <a:srgbClr val="FFFFFF"/>
                </a:solidFill>
              </a:rPr>
              <a:t>.</a:t>
            </a:r>
            <a:r>
              <a:rPr lang="en-US" b="1" dirty="0" smtClean="0">
                <a:solidFill>
                  <a:srgbClr val="FF0000"/>
                </a:solidFill>
              </a:rPr>
              <a:t> nature </a:t>
            </a:r>
            <a:r>
              <a:rPr lang="en-US" dirty="0" smtClean="0"/>
              <a:t>(ex. snowstorm, tornado, bitter cold, etc.)</a:t>
            </a:r>
          </a:p>
          <a:p>
            <a:r>
              <a:rPr lang="en-US" dirty="0" smtClean="0"/>
              <a:t>Man vs</a:t>
            </a:r>
            <a:r>
              <a:rPr lang="en-US" b="1" dirty="0" smtClean="0">
                <a:solidFill>
                  <a:srgbClr val="FFFFFF"/>
                </a:solidFill>
              </a:rPr>
              <a:t>.</a:t>
            </a:r>
            <a:r>
              <a:rPr lang="en-US" b="1" dirty="0" smtClean="0">
                <a:solidFill>
                  <a:srgbClr val="FF0000"/>
                </a:solidFill>
              </a:rPr>
              <a:t> fate </a:t>
            </a:r>
            <a:r>
              <a:rPr lang="en-US" dirty="0" smtClean="0"/>
              <a:t>(God—a character has to battle what seems to be an uncontrollable problem)</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Conflict</a:t>
            </a:r>
            <a:endParaRPr lang="en-US" dirty="0"/>
          </a:p>
        </p:txBody>
      </p:sp>
      <p:sp>
        <p:nvSpPr>
          <p:cNvPr id="3" name="Content Placeholder 2"/>
          <p:cNvSpPr>
            <a:spLocks noGrp="1"/>
          </p:cNvSpPr>
          <p:nvPr>
            <p:ph idx="1"/>
          </p:nvPr>
        </p:nvSpPr>
        <p:spPr/>
        <p:txBody>
          <a:bodyPr/>
          <a:lstStyle/>
          <a:p>
            <a:r>
              <a:rPr lang="en-US" dirty="0" smtClean="0"/>
              <a:t>Struggle within a character’s own mind.</a:t>
            </a:r>
          </a:p>
          <a:p>
            <a:r>
              <a:rPr lang="en-US" dirty="0" smtClean="0"/>
              <a:t>Man vs</a:t>
            </a:r>
            <a:r>
              <a:rPr lang="en-US" b="1" dirty="0" smtClean="0"/>
              <a:t>.</a:t>
            </a:r>
            <a:r>
              <a:rPr lang="en-US" b="1" dirty="0" smtClean="0">
                <a:solidFill>
                  <a:srgbClr val="FF0000"/>
                </a:solidFill>
              </a:rPr>
              <a:t> self </a:t>
            </a:r>
            <a:r>
              <a:rPr lang="en-US" dirty="0" smtClean="0"/>
              <a:t>(Struggle between opposing needs, desires, or emotions)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(continued)</a:t>
            </a:r>
            <a:endParaRPr lang="en-US" dirty="0"/>
          </a:p>
        </p:txBody>
      </p:sp>
      <p:sp>
        <p:nvSpPr>
          <p:cNvPr id="3" name="Content Placeholder 2"/>
          <p:cNvSpPr>
            <a:spLocks noGrp="1"/>
          </p:cNvSpPr>
          <p:nvPr>
            <p:ph idx="1"/>
          </p:nvPr>
        </p:nvSpPr>
        <p:spPr/>
        <p:txBody>
          <a:bodyPr>
            <a:normAutofit/>
          </a:bodyPr>
          <a:lstStyle/>
          <a:p>
            <a:pPr>
              <a:buNone/>
            </a:pPr>
            <a:r>
              <a:rPr lang="en-US" dirty="0" smtClean="0"/>
              <a:t>2.   One or more of the characters act to resolve the conflict.  Now, </a:t>
            </a:r>
            <a:r>
              <a:rPr lang="en-US" b="1" dirty="0" smtClean="0">
                <a:solidFill>
                  <a:srgbClr val="FF0000"/>
                </a:solidFill>
              </a:rPr>
              <a:t>complications</a:t>
            </a:r>
            <a:r>
              <a:rPr lang="en-US" dirty="0" smtClean="0"/>
              <a:t> develop.</a:t>
            </a:r>
          </a:p>
          <a:p>
            <a:pPr>
              <a:buNone/>
            </a:pPr>
            <a:r>
              <a:rPr lang="en-US" dirty="0" smtClean="0"/>
              <a:t>3.  Climax:  the story’s most </a:t>
            </a:r>
            <a:r>
              <a:rPr lang="en-US" b="1" dirty="0" smtClean="0">
                <a:solidFill>
                  <a:srgbClr val="FF0000"/>
                </a:solidFill>
              </a:rPr>
              <a:t>emotional</a:t>
            </a:r>
            <a:r>
              <a:rPr lang="en-US" dirty="0" smtClean="0"/>
              <a:t> or </a:t>
            </a:r>
            <a:r>
              <a:rPr lang="en-US" b="1" dirty="0" smtClean="0">
                <a:solidFill>
                  <a:srgbClr val="FF0000"/>
                </a:solidFill>
              </a:rPr>
              <a:t>suspenseful</a:t>
            </a:r>
            <a:r>
              <a:rPr lang="en-US" dirty="0" smtClean="0"/>
              <a:t> moment.  (The outcome of the story’s main conflict is usually decided at the climax.)</a:t>
            </a:r>
          </a:p>
          <a:p>
            <a:pPr>
              <a:buNone/>
            </a:pPr>
            <a:r>
              <a:rPr lang="en-US" dirty="0" smtClean="0"/>
              <a:t>4.  Resolution / Denouement:  The </a:t>
            </a:r>
            <a:r>
              <a:rPr lang="en-US" b="1" dirty="0" smtClean="0">
                <a:solidFill>
                  <a:srgbClr val="FF0000"/>
                </a:solidFill>
              </a:rPr>
              <a:t>loose</a:t>
            </a:r>
            <a:r>
              <a:rPr lang="en-US" dirty="0" smtClean="0"/>
              <a:t> ends of the story are tied up, and the story is ended.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Arrow"/>
                                        </p:tgtEl>
                                      </p:cMediaNode>
                                    </p:audio>
                                  </p:sub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 end="1"/>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
                                        </p:tgtEl>
                                      </p:cMediaNode>
                                    </p:audio>
                                  </p:sub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2" end="2"/>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Sub-plot / Parallel Episodes</a:t>
            </a:r>
            <a:endParaRPr lang="en-US" dirty="0"/>
          </a:p>
        </p:txBody>
      </p:sp>
      <p:sp>
        <p:nvSpPr>
          <p:cNvPr id="3" name="Content Placeholder 2"/>
          <p:cNvSpPr>
            <a:spLocks noGrp="1"/>
          </p:cNvSpPr>
          <p:nvPr>
            <p:ph idx="1"/>
          </p:nvPr>
        </p:nvSpPr>
        <p:spPr/>
        <p:txBody>
          <a:bodyPr/>
          <a:lstStyle/>
          <a:p>
            <a:r>
              <a:rPr lang="en-US" dirty="0" smtClean="0"/>
              <a:t>A story within a story.</a:t>
            </a:r>
            <a:endParaRPr lang="en-US" dirty="0"/>
          </a:p>
        </p:txBody>
      </p:sp>
      <p:pic>
        <p:nvPicPr>
          <p:cNvPr id="4" name="Picture 3"/>
          <p:cNvPicPr>
            <a:picLocks noChangeAspect="1"/>
          </p:cNvPicPr>
          <p:nvPr/>
        </p:nvPicPr>
        <p:blipFill>
          <a:blip r:embed="rId2"/>
          <a:stretch>
            <a:fillRect/>
          </a:stretch>
        </p:blipFill>
        <p:spPr>
          <a:xfrm>
            <a:off x="3632200" y="2564606"/>
            <a:ext cx="1879600" cy="1727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Nonfiction</a:t>
            </a:r>
            <a:endParaRPr lang="en-US" dirty="0"/>
          </a:p>
        </p:txBody>
      </p:sp>
      <p:sp>
        <p:nvSpPr>
          <p:cNvPr id="3" name="Content Placeholder 2"/>
          <p:cNvSpPr>
            <a:spLocks noGrp="1"/>
          </p:cNvSpPr>
          <p:nvPr>
            <p:ph idx="1"/>
          </p:nvPr>
        </p:nvSpPr>
        <p:spPr/>
        <p:txBody>
          <a:bodyPr/>
          <a:lstStyle/>
          <a:p>
            <a:r>
              <a:rPr lang="en-US" dirty="0" smtClean="0"/>
              <a:t>Prose writing that deals with </a:t>
            </a:r>
            <a:r>
              <a:rPr lang="en-US" b="1" dirty="0" smtClean="0">
                <a:solidFill>
                  <a:srgbClr val="FF0000"/>
                </a:solidFill>
              </a:rPr>
              <a:t>real </a:t>
            </a:r>
            <a:r>
              <a:rPr lang="en-US" dirty="0" smtClean="0"/>
              <a:t>people, events, and places without changing any facts.  Popular forms of nonfiction are the </a:t>
            </a:r>
            <a:r>
              <a:rPr lang="en-US" b="1" dirty="0" smtClean="0">
                <a:solidFill>
                  <a:srgbClr val="FF0000"/>
                </a:solidFill>
              </a:rPr>
              <a:t>autobiography</a:t>
            </a:r>
            <a:r>
              <a:rPr lang="en-US" dirty="0" smtClean="0"/>
              <a:t>, biography, and essay.  Non fiction writing can be subjective or objective.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Take Off"/>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t>
            </a:r>
            <a:endParaRPr lang="en-US" dirty="0"/>
          </a:p>
        </p:txBody>
      </p:sp>
      <p:sp>
        <p:nvSpPr>
          <p:cNvPr id="3" name="Content Placeholder 2"/>
          <p:cNvSpPr>
            <a:spLocks noGrp="1"/>
          </p:cNvSpPr>
          <p:nvPr>
            <p:ph idx="1"/>
          </p:nvPr>
        </p:nvSpPr>
        <p:spPr/>
        <p:txBody>
          <a:bodyPr/>
          <a:lstStyle/>
          <a:p>
            <a:r>
              <a:rPr lang="en-US" dirty="0" smtClean="0"/>
              <a:t>A note of </a:t>
            </a:r>
            <a:r>
              <a:rPr lang="en-US" dirty="0" smtClean="0">
                <a:solidFill>
                  <a:srgbClr val="FF0000"/>
                </a:solidFill>
              </a:rPr>
              <a:t>explanation </a:t>
            </a:r>
            <a:r>
              <a:rPr lang="en-US" dirty="0" smtClean="0"/>
              <a:t>or comment </a:t>
            </a:r>
            <a:r>
              <a:rPr lang="en-US" dirty="0" smtClean="0">
                <a:solidFill>
                  <a:srgbClr val="FF0000"/>
                </a:solidFill>
              </a:rPr>
              <a:t>added </a:t>
            </a:r>
            <a:r>
              <a:rPr lang="en-US" dirty="0" smtClean="0"/>
              <a:t> to text or diagram.</a:t>
            </a:r>
            <a:endParaRPr lang="en-US" dirty="0"/>
          </a:p>
        </p:txBody>
      </p:sp>
      <p:pic>
        <p:nvPicPr>
          <p:cNvPr id="4" name="Picture 3"/>
          <p:cNvPicPr>
            <a:picLocks noChangeAspect="1"/>
          </p:cNvPicPr>
          <p:nvPr/>
        </p:nvPicPr>
        <p:blipFill>
          <a:blip r:embed="rId2"/>
          <a:stretch>
            <a:fillRect/>
          </a:stretch>
        </p:blipFill>
        <p:spPr>
          <a:xfrm>
            <a:off x="3298868" y="3112760"/>
            <a:ext cx="3121025" cy="263336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predisposition</a:t>
            </a:r>
            <a:r>
              <a:rPr lang="en-US" dirty="0" smtClean="0"/>
              <a:t> either for or </a:t>
            </a:r>
            <a:r>
              <a:rPr lang="en-US" dirty="0" smtClean="0">
                <a:solidFill>
                  <a:srgbClr val="FF0000"/>
                </a:solidFill>
              </a:rPr>
              <a:t>against</a:t>
            </a:r>
            <a:r>
              <a:rPr lang="en-US" dirty="0" smtClean="0"/>
              <a:t> something.</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Hor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endParaRPr lang="en-US" dirty="0"/>
          </a:p>
        </p:txBody>
      </p:sp>
      <p:sp>
        <p:nvSpPr>
          <p:cNvPr id="3" name="Content Placeholder 2"/>
          <p:cNvSpPr>
            <a:spLocks noGrp="1"/>
          </p:cNvSpPr>
          <p:nvPr>
            <p:ph idx="1"/>
          </p:nvPr>
        </p:nvSpPr>
        <p:spPr/>
        <p:txBody>
          <a:bodyPr/>
          <a:lstStyle/>
          <a:p>
            <a:r>
              <a:rPr lang="en-US" dirty="0" smtClean="0"/>
              <a:t>Something demonstrated to </a:t>
            </a:r>
            <a:r>
              <a:rPr lang="en-US" dirty="0" smtClean="0">
                <a:solidFill>
                  <a:srgbClr val="FF0000"/>
                </a:solidFill>
              </a:rPr>
              <a:t>exist</a:t>
            </a:r>
            <a:r>
              <a:rPr lang="en-US" dirty="0" smtClean="0"/>
              <a:t> or known to have </a:t>
            </a:r>
            <a:r>
              <a:rPr lang="en-US" dirty="0" smtClean="0">
                <a:solidFill>
                  <a:srgbClr val="FF0000"/>
                </a:solidFill>
              </a:rPr>
              <a:t>existed.</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3701256" y="3042144"/>
            <a:ext cx="1739900" cy="16637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3">
                                            <p:txEl>
                                              <p:pRg st="0" end="0"/>
                                            </p:txEl>
                                          </p:spTgt>
                                        </p:tgtEl>
                                        <p:attrNameLst>
                                          <p:attrName>ppt_x</p:attrName>
                                        </p:attrNameLst>
                                      </p:cBhvr>
                                      <p:tavLst>
                                        <p:tav tm="0">
                                          <p:val>
                                            <p:strVal val="ppt_x"/>
                                          </p:val>
                                        </p:tav>
                                        <p:tav tm="100000">
                                          <p:val>
                                            <p:strVal val="ppt_x-.2"/>
                                          </p:val>
                                        </p:tav>
                                      </p:tavLst>
                                    </p:anim>
                                    <p:anim calcmode="lin" valueType="num">
                                      <p:cBhvr>
                                        <p:cTn id="14" dur="10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15" dur="1000"/>
                                        <p:tgtEl>
                                          <p:spTgt spid="3">
                                            <p:txEl>
                                              <p:pRg st="0" end="0"/>
                                            </p:txEl>
                                          </p:spTgt>
                                        </p:tgtEl>
                                      </p:cBhvr>
                                    </p:animEffect>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smtClean="0"/>
              <a:t>Making an </a:t>
            </a:r>
            <a:r>
              <a:rPr lang="en-US" dirty="0" smtClean="0">
                <a:solidFill>
                  <a:srgbClr val="FF0000"/>
                </a:solidFill>
              </a:rPr>
              <a:t>educated</a:t>
            </a:r>
            <a:r>
              <a:rPr lang="en-US" dirty="0" smtClean="0"/>
              <a:t> guess based on </a:t>
            </a:r>
            <a:r>
              <a:rPr lang="en-US" dirty="0" smtClean="0">
                <a:solidFill>
                  <a:srgbClr val="FF0000"/>
                </a:solidFill>
              </a:rPr>
              <a:t>textual</a:t>
            </a:r>
            <a:r>
              <a:rPr lang="en-US" dirty="0" smtClean="0"/>
              <a:t> evidence.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Dialogue</a:t>
            </a:r>
            <a:endParaRPr lang="en-US" dirty="0"/>
          </a:p>
        </p:txBody>
      </p:sp>
      <p:sp>
        <p:nvSpPr>
          <p:cNvPr id="3" name="Content Placeholder 2"/>
          <p:cNvSpPr>
            <a:spLocks noGrp="1"/>
          </p:cNvSpPr>
          <p:nvPr>
            <p:ph idx="1"/>
          </p:nvPr>
        </p:nvSpPr>
        <p:spPr/>
        <p:txBody>
          <a:bodyPr/>
          <a:lstStyle/>
          <a:p>
            <a:r>
              <a:rPr lang="en-US" dirty="0" smtClean="0"/>
              <a:t>Conversation that takes place between </a:t>
            </a:r>
            <a:r>
              <a:rPr lang="en-US" dirty="0" smtClean="0">
                <a:solidFill>
                  <a:srgbClr val="FF0000"/>
                </a:solidFill>
              </a:rPr>
              <a:t>two</a:t>
            </a:r>
            <a:r>
              <a:rPr lang="en-US" dirty="0" smtClean="0"/>
              <a:t> or more people.</a:t>
            </a:r>
            <a:endParaRPr lang="en-US" dirty="0"/>
          </a:p>
        </p:txBody>
      </p:sp>
      <p:pic>
        <p:nvPicPr>
          <p:cNvPr id="4" name="Picture 3"/>
          <p:cNvPicPr>
            <a:picLocks noChangeAspect="1"/>
          </p:cNvPicPr>
          <p:nvPr/>
        </p:nvPicPr>
        <p:blipFill>
          <a:blip r:embed="rId2"/>
          <a:stretch>
            <a:fillRect/>
          </a:stretch>
        </p:blipFill>
        <p:spPr>
          <a:xfrm>
            <a:off x="2743200" y="3313014"/>
            <a:ext cx="3657600" cy="2438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3">
                                            <p:txEl>
                                              <p:pRg st="0" end="0"/>
                                            </p:txEl>
                                          </p:spTgt>
                                        </p:tgtEl>
                                        <p:attrNameLst>
                                          <p:attrName>ppt_x</p:attrName>
                                        </p:attrNameLst>
                                      </p:cBhvr>
                                    </p:anim>
                                    <p:anim from="0" to="-1.0" calcmode="lin" valueType="num">
                                      <p:cBhvr>
                                        <p:cTn id="13" dur="200" decel="50000" autoRev="1" fill="hold">
                                          <p:stCondLst>
                                            <p:cond delay="600"/>
                                          </p:stCondLst>
                                        </p:cTn>
                                        <p:tgtEl>
                                          <p:spTgt spid="3">
                                            <p:txEl>
                                              <p:pRg st="0" end="0"/>
                                            </p:txEl>
                                          </p:spTgt>
                                        </p:tgtEl>
                                        <p:attrNameLst>
                                          <p:attrName>xshear</p:attrName>
                                        </p:attrNameLst>
                                      </p:cBhvr>
                                    </p:anim>
                                    <p:animScale>
                                      <p:cBhvr>
                                        <p:cTn id="14" dur="200" decel="100000" autoRev="1" fill="hold">
                                          <p:stCondLst>
                                            <p:cond delay="600"/>
                                          </p:stCondLst>
                                        </p:cTn>
                                        <p:tgtEl>
                                          <p:spTgt spid="3">
                                            <p:txEl>
                                              <p:pRg st="0" end="0"/>
                                            </p:txEl>
                                          </p:spTgt>
                                        </p:tgtEl>
                                      </p:cBhvr>
                                      <p:from x="100000" y="100000"/>
                                      <p:to x="80000" y="100000"/>
                                    </p:animScale>
                                    <p:anim by="(#ppt_h/3+#ppt_w*0.1)" calcmode="lin" valueType="num">
                                      <p:cBhvr additive="sum">
                                        <p:cTn id="15"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LINE</a:t>
            </a:r>
            <a:endParaRPr lang="en-US" dirty="0"/>
          </a:p>
        </p:txBody>
      </p:sp>
      <p:sp>
        <p:nvSpPr>
          <p:cNvPr id="3" name="Content Placeholder 2"/>
          <p:cNvSpPr>
            <a:spLocks noGrp="1"/>
          </p:cNvSpPr>
          <p:nvPr>
            <p:ph idx="1"/>
          </p:nvPr>
        </p:nvSpPr>
        <p:spPr/>
        <p:txBody>
          <a:bodyPr/>
          <a:lstStyle/>
          <a:p>
            <a:endParaRPr lang="en-US" dirty="0"/>
          </a:p>
        </p:txBody>
      </p:sp>
      <p:pic>
        <p:nvPicPr>
          <p:cNvPr id="6" name="il_fi" descr="http://3.bp.blogspot.com/-otUVrRYUvtI/TkN3fJ5Si0I/AAAAAAAACeo/euY7JvuelwU/s1600/plot%25252525252525252Bdiagram.jpg"/>
          <p:cNvPicPr/>
          <p:nvPr/>
        </p:nvPicPr>
        <p:blipFill>
          <a:blip r:embed="rId2"/>
          <a:srcRect/>
          <a:stretch>
            <a:fillRect/>
          </a:stretch>
        </p:blipFill>
        <p:spPr bwMode="auto">
          <a:xfrm>
            <a:off x="1933388" y="1797423"/>
            <a:ext cx="5486400" cy="411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Writing (Nonfiction)</a:t>
            </a:r>
            <a:endParaRPr lang="en-US" dirty="0"/>
          </a:p>
        </p:txBody>
      </p:sp>
      <p:sp>
        <p:nvSpPr>
          <p:cNvPr id="3" name="Content Placeholder 2"/>
          <p:cNvSpPr>
            <a:spLocks noGrp="1"/>
          </p:cNvSpPr>
          <p:nvPr>
            <p:ph idx="1"/>
          </p:nvPr>
        </p:nvSpPr>
        <p:spPr/>
        <p:txBody>
          <a:bodyPr/>
          <a:lstStyle/>
          <a:p>
            <a:r>
              <a:rPr lang="en-US" dirty="0" smtClean="0"/>
              <a:t>Expresses the </a:t>
            </a:r>
            <a:r>
              <a:rPr lang="en-US" b="1" dirty="0" smtClean="0">
                <a:solidFill>
                  <a:srgbClr val="FF0000"/>
                </a:solidFill>
              </a:rPr>
              <a:t>feelings</a:t>
            </a:r>
            <a:r>
              <a:rPr lang="en-US" dirty="0" smtClean="0"/>
              <a:t> and </a:t>
            </a:r>
            <a:r>
              <a:rPr lang="en-US" b="1" dirty="0" smtClean="0">
                <a:solidFill>
                  <a:srgbClr val="FF0000"/>
                </a:solidFill>
              </a:rPr>
              <a:t>opinions</a:t>
            </a:r>
            <a:r>
              <a:rPr lang="en-US" dirty="0" smtClean="0"/>
              <a:t> of the writer in addition to giving the facts.</a:t>
            </a:r>
            <a:endParaRPr lang="en-US" dirty="0"/>
          </a:p>
        </p:txBody>
      </p:sp>
      <p:pic>
        <p:nvPicPr>
          <p:cNvPr id="4" name="Picture 3"/>
          <p:cNvPicPr>
            <a:picLocks noChangeAspect="1"/>
          </p:cNvPicPr>
          <p:nvPr/>
        </p:nvPicPr>
        <p:blipFill>
          <a:blip r:embed="rId3"/>
          <a:stretch>
            <a:fillRect/>
          </a:stretch>
        </p:blipFill>
        <p:spPr>
          <a:xfrm>
            <a:off x="3169083" y="3224585"/>
            <a:ext cx="3121025" cy="290157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creeching Brak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Writing (Nonfiction)</a:t>
            </a:r>
            <a:endParaRPr lang="en-US" dirty="0"/>
          </a:p>
        </p:txBody>
      </p:sp>
      <p:sp>
        <p:nvSpPr>
          <p:cNvPr id="3" name="Content Placeholder 2"/>
          <p:cNvSpPr>
            <a:spLocks noGrp="1"/>
          </p:cNvSpPr>
          <p:nvPr>
            <p:ph idx="1"/>
          </p:nvPr>
        </p:nvSpPr>
        <p:spPr/>
        <p:txBody>
          <a:bodyPr/>
          <a:lstStyle/>
          <a:p>
            <a:r>
              <a:rPr lang="en-US" dirty="0" smtClean="0"/>
              <a:t>Conveys only the </a:t>
            </a:r>
            <a:r>
              <a:rPr lang="en-US" b="1" dirty="0" smtClean="0">
                <a:solidFill>
                  <a:srgbClr val="FF0000"/>
                </a:solidFill>
              </a:rPr>
              <a:t>facts</a:t>
            </a:r>
            <a:r>
              <a:rPr lang="en-US" dirty="0" smtClean="0"/>
              <a:t> without introducing any emotion or personal bias.</a:t>
            </a:r>
          </a:p>
          <a:p>
            <a:endParaRPr lang="en-US" dirty="0" smtClean="0"/>
          </a:p>
          <a:p>
            <a:r>
              <a:rPr lang="en-US" dirty="0" smtClean="0"/>
              <a:t>(</a:t>
            </a:r>
            <a:r>
              <a:rPr lang="en-US" b="1" dirty="0" smtClean="0"/>
              <a:t>bias is a predisposition either </a:t>
            </a:r>
            <a:r>
              <a:rPr lang="en-US" b="1" u="sng" dirty="0" smtClean="0"/>
              <a:t>for</a:t>
            </a:r>
            <a:r>
              <a:rPr lang="en-US" b="1" dirty="0" smtClean="0"/>
              <a:t> or </a:t>
            </a:r>
            <a:r>
              <a:rPr lang="en-US" b="1" u="sng" dirty="0" smtClean="0"/>
              <a:t>against</a:t>
            </a:r>
            <a:r>
              <a:rPr lang="en-US" b="1" dirty="0" smtClean="0"/>
              <a:t> something)</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Protagonist</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solidFill>
                  <a:srgbClr val="FF0000"/>
                </a:solidFill>
              </a:rPr>
              <a:t>main</a:t>
            </a:r>
            <a:r>
              <a:rPr lang="en-US" dirty="0" smtClean="0"/>
              <a:t> character or </a:t>
            </a:r>
            <a:r>
              <a:rPr lang="en-US" b="1" dirty="0" smtClean="0">
                <a:solidFill>
                  <a:srgbClr val="FF0000"/>
                </a:solidFill>
              </a:rPr>
              <a:t>hero</a:t>
            </a:r>
            <a:r>
              <a:rPr lang="en-US" dirty="0" smtClean="0"/>
              <a:t> of the story.</a:t>
            </a:r>
            <a:endParaRPr lang="en-US" dirty="0"/>
          </a:p>
        </p:txBody>
      </p:sp>
      <p:pic>
        <p:nvPicPr>
          <p:cNvPr id="4" name="Picture 3"/>
          <p:cNvPicPr>
            <a:picLocks noChangeAspect="1"/>
          </p:cNvPicPr>
          <p:nvPr/>
        </p:nvPicPr>
        <p:blipFill>
          <a:blip r:embed="rId3"/>
          <a:stretch>
            <a:fillRect/>
          </a:stretch>
        </p:blipFill>
        <p:spPr>
          <a:xfrm>
            <a:off x="3697288" y="2516291"/>
            <a:ext cx="1747837" cy="182383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Antagonist</a:t>
            </a:r>
            <a:endParaRPr lang="en-US" dirty="0"/>
          </a:p>
        </p:txBody>
      </p:sp>
      <p:sp>
        <p:nvSpPr>
          <p:cNvPr id="3" name="Content Placeholder 2"/>
          <p:cNvSpPr>
            <a:spLocks noGrp="1"/>
          </p:cNvSpPr>
          <p:nvPr>
            <p:ph idx="1"/>
          </p:nvPr>
        </p:nvSpPr>
        <p:spPr/>
        <p:txBody>
          <a:bodyPr/>
          <a:lstStyle/>
          <a:p>
            <a:r>
              <a:rPr lang="en-US" dirty="0" smtClean="0"/>
              <a:t>The </a:t>
            </a:r>
            <a:r>
              <a:rPr lang="en-US" b="1" u="sng" dirty="0" smtClean="0"/>
              <a:t>person</a:t>
            </a:r>
            <a:r>
              <a:rPr lang="en-US" dirty="0" smtClean="0"/>
              <a:t> or </a:t>
            </a:r>
            <a:r>
              <a:rPr lang="en-US" b="1" u="sng" dirty="0" smtClean="0"/>
              <a:t>thing</a:t>
            </a:r>
            <a:r>
              <a:rPr lang="en-US" dirty="0" smtClean="0"/>
              <a:t> </a:t>
            </a:r>
            <a:r>
              <a:rPr lang="en-US" b="1" dirty="0" smtClean="0">
                <a:solidFill>
                  <a:srgbClr val="FF0000"/>
                </a:solidFill>
              </a:rPr>
              <a:t>opposing</a:t>
            </a:r>
            <a:r>
              <a:rPr lang="en-US" dirty="0" smtClean="0"/>
              <a:t> the protagonist or hero.  When this is a person, he or she is usually called the “</a:t>
            </a:r>
            <a:r>
              <a:rPr lang="en-US" dirty="0" smtClean="0">
                <a:solidFill>
                  <a:srgbClr val="FF0000"/>
                </a:solidFill>
              </a:rPr>
              <a:t>villain</a:t>
            </a:r>
            <a:r>
              <a:rPr lang="en-US" dirty="0" smtClean="0"/>
              <a:t>.”</a:t>
            </a:r>
            <a:endParaRPr lang="en-US" dirty="0"/>
          </a:p>
        </p:txBody>
      </p:sp>
      <p:pic>
        <p:nvPicPr>
          <p:cNvPr id="4" name="Picture 3"/>
          <p:cNvPicPr>
            <a:picLocks noChangeAspect="1"/>
          </p:cNvPicPr>
          <p:nvPr/>
        </p:nvPicPr>
        <p:blipFill>
          <a:blip r:embed="rId3"/>
          <a:stretch>
            <a:fillRect/>
          </a:stretch>
        </p:blipFill>
        <p:spPr>
          <a:xfrm>
            <a:off x="2743583" y="3968312"/>
            <a:ext cx="3656834" cy="24257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Hints</a:t>
            </a:r>
            <a:r>
              <a:rPr lang="en-US" dirty="0" smtClean="0"/>
              <a:t> or </a:t>
            </a:r>
            <a:r>
              <a:rPr lang="en-US" b="1" dirty="0" smtClean="0"/>
              <a:t>clues</a:t>
            </a:r>
            <a:r>
              <a:rPr lang="en-US" dirty="0" smtClean="0"/>
              <a:t> as to what may happen later.  It is used to build </a:t>
            </a:r>
            <a:r>
              <a:rPr lang="en-US" b="1" dirty="0" smtClean="0">
                <a:solidFill>
                  <a:srgbClr val="FF0000"/>
                </a:solidFill>
              </a:rPr>
              <a:t>suspense</a:t>
            </a:r>
            <a:r>
              <a:rPr lang="en-US" dirty="0" smtClean="0"/>
              <a:t> or create anxiety.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When</a:t>
            </a:r>
            <a:r>
              <a:rPr lang="en-US" dirty="0" smtClean="0"/>
              <a:t> and </a:t>
            </a:r>
            <a:r>
              <a:rPr lang="en-US" b="1" dirty="0" smtClean="0">
                <a:solidFill>
                  <a:srgbClr val="FF0000"/>
                </a:solidFill>
              </a:rPr>
              <a:t>where </a:t>
            </a:r>
            <a:r>
              <a:rPr lang="en-US" dirty="0" smtClean="0"/>
              <a:t>the story takes place (</a:t>
            </a:r>
            <a:r>
              <a:rPr lang="en-US" b="1" u="sng" dirty="0" smtClean="0"/>
              <a:t>time</a:t>
            </a:r>
            <a:r>
              <a:rPr lang="en-US" dirty="0" smtClean="0"/>
              <a:t> and </a:t>
            </a:r>
            <a:r>
              <a:rPr lang="en-US" b="1" u="sng" dirty="0" smtClean="0"/>
              <a:t>place</a:t>
            </a:r>
            <a:r>
              <a:rPr lang="en-US" dirty="0" smtClean="0"/>
              <a:t>).</a:t>
            </a:r>
            <a:endParaRPr lang="en-US" dirty="0"/>
          </a:p>
        </p:txBody>
      </p:sp>
      <p:pic>
        <p:nvPicPr>
          <p:cNvPr id="4" name="Picture 3"/>
          <p:cNvPicPr>
            <a:picLocks noChangeAspect="1"/>
          </p:cNvPicPr>
          <p:nvPr/>
        </p:nvPicPr>
        <p:blipFill>
          <a:blip r:embed="rId3"/>
          <a:stretch>
            <a:fillRect/>
          </a:stretch>
        </p:blipFill>
        <p:spPr>
          <a:xfrm>
            <a:off x="3148806" y="2362200"/>
            <a:ext cx="2844800" cy="2133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Fly In"/>
                                        </p:tgtEl>
                                      </p:cMediaNode>
                                    </p:audio>
                                  </p:sub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TotalTime>
  <Words>1184</Words>
  <Application>Microsoft Macintosh PowerPoint</Application>
  <PresentationFormat>On-screen Show (4:3)</PresentationFormat>
  <Paragraphs>98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Literary Terms</vt:lpstr>
      <vt:lpstr>Fiction</vt:lpstr>
      <vt:lpstr>Nonfiction</vt:lpstr>
      <vt:lpstr>Subjective Writing (Nonfiction)</vt:lpstr>
      <vt:lpstr>Objective Writing (Nonfiction)</vt:lpstr>
      <vt:lpstr>Protagonist</vt:lpstr>
      <vt:lpstr>Antagonist</vt:lpstr>
      <vt:lpstr>Foreshadowing</vt:lpstr>
      <vt:lpstr>Setting</vt:lpstr>
      <vt:lpstr>Characterization</vt:lpstr>
      <vt:lpstr>Characterization (continued)</vt:lpstr>
      <vt:lpstr>Characterization (continued)</vt:lpstr>
      <vt:lpstr>Satire</vt:lpstr>
      <vt:lpstr>Point of View (POV)</vt:lpstr>
      <vt:lpstr>First Person Point of View</vt:lpstr>
      <vt:lpstr>Third Person Point of View</vt:lpstr>
      <vt:lpstr>Theme</vt:lpstr>
      <vt:lpstr>Mood</vt:lpstr>
      <vt:lpstr>Tone</vt:lpstr>
      <vt:lpstr>Irony</vt:lpstr>
      <vt:lpstr>Imagery</vt:lpstr>
      <vt:lpstr>Flashback</vt:lpstr>
      <vt:lpstr>Symbolism</vt:lpstr>
      <vt:lpstr>Plot</vt:lpstr>
      <vt:lpstr>Conflict</vt:lpstr>
      <vt:lpstr>External Conflict</vt:lpstr>
      <vt:lpstr>Internal Conflict</vt:lpstr>
      <vt:lpstr>Plot (continued)</vt:lpstr>
      <vt:lpstr>Sub-plot / Parallel Episodes</vt:lpstr>
      <vt:lpstr>Annotation</vt:lpstr>
      <vt:lpstr>BIAS</vt:lpstr>
      <vt:lpstr>FACT</vt:lpstr>
      <vt:lpstr>Inference</vt:lpstr>
      <vt:lpstr>Dialogue</vt:lpstr>
      <vt:lpstr>PLOT LINE</vt:lpstr>
    </vt:vector>
  </TitlesOfParts>
  <Company>Anoka-Hennipen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Terms</dc:title>
  <dc:creator>Ann Sadowski</dc:creator>
  <cp:lastModifiedBy>Melissa Howe</cp:lastModifiedBy>
  <cp:revision>11</cp:revision>
  <dcterms:created xsi:type="dcterms:W3CDTF">2011-09-13T16:12:24Z</dcterms:created>
  <dcterms:modified xsi:type="dcterms:W3CDTF">2014-09-30T21:30:11Z</dcterms:modified>
</cp:coreProperties>
</file>